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0"/>
  </p:notesMasterIdLst>
  <p:sldIdLst>
    <p:sldId id="258" r:id="rId2"/>
    <p:sldId id="259" r:id="rId3"/>
    <p:sldId id="268" r:id="rId4"/>
    <p:sldId id="260" r:id="rId5"/>
    <p:sldId id="261" r:id="rId6"/>
    <p:sldId id="269" r:id="rId7"/>
    <p:sldId id="270" r:id="rId8"/>
    <p:sldId id="267" r:id="rId9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Roboto Condensed" panose="02000000000000000000" pitchFamily="2" charset="0"/>
      <p:regular r:id="rId15"/>
      <p:bold r:id="rId16"/>
      <p:italic r:id="rId17"/>
      <p:boldItalic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46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41" autoAdjust="0"/>
    <p:restoredTop sz="94660"/>
  </p:normalViewPr>
  <p:slideViewPr>
    <p:cSldViewPr snapToGrid="0">
      <p:cViewPr>
        <p:scale>
          <a:sx n="81" d="100"/>
          <a:sy n="81" d="100"/>
        </p:scale>
        <p:origin x="1928" y="1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E7EFF5-45D7-44FE-BFF5-61A3E06B4245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D90BF0-9B09-41AD-B180-93AF1CAF98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5056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DE740D8D-FBE9-45AD-95F5-A12BE687B0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7500"/>
          <a:stretch/>
        </p:blipFill>
        <p:spPr>
          <a:xfrm>
            <a:off x="0" y="1633219"/>
            <a:ext cx="7619998" cy="2366945"/>
          </a:xfrm>
          <a:prstGeom prst="rect">
            <a:avLst/>
          </a:prstGeom>
        </p:spPr>
      </p:pic>
      <p:sp>
        <p:nvSpPr>
          <p:cNvPr id="13" name="Текст 12">
            <a:extLst>
              <a:ext uri="{FF2B5EF4-FFF2-40B4-BE49-F238E27FC236}">
                <a16:creationId xmlns:a16="http://schemas.microsoft.com/office/drawing/2014/main" id="{C21F1BD2-5558-4E07-B786-DF4B7CBE7B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0099" y="1719740"/>
            <a:ext cx="5400000" cy="1116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ПРИВЕТСТВУЕМ, ФИНАЛИСТ!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8B76E3C-07A4-4AED-929B-0114068E6F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7" y="16885"/>
            <a:ext cx="2286001" cy="142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256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следняя страниц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670" y="194284"/>
            <a:ext cx="2510355" cy="655413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D767B035-C8ED-4A9E-A741-B4070FCDB9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43074"/>
          <a:stretch/>
        </p:blipFill>
        <p:spPr>
          <a:xfrm flipH="1">
            <a:off x="5251615" y="1633219"/>
            <a:ext cx="6940385" cy="2366945"/>
          </a:xfrm>
          <a:prstGeom prst="rect">
            <a:avLst/>
          </a:prstGeom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1330683F-E6D0-49BA-AB32-DED060A409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35050" y="1886351"/>
            <a:ext cx="4819739" cy="11263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БЛАГОДАРЮ ЗА ВНИМАНИЕ!</a:t>
            </a:r>
          </a:p>
        </p:txBody>
      </p:sp>
      <p:pic>
        <p:nvPicPr>
          <p:cNvPr id="6" name="Picture 11">
            <a:extLst>
              <a:ext uri="{FF2B5EF4-FFF2-40B4-BE49-F238E27FC236}">
                <a16:creationId xmlns:a16="http://schemas.microsoft.com/office/drawing/2014/main" id="{512F792B-3E91-42A3-8404-10DD04803E5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23836" y="217610"/>
            <a:ext cx="1275668" cy="632087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89E9CAFD-2E27-414C-A4CC-19435894922A}"/>
              </a:ext>
            </a:extLst>
          </p:cNvPr>
          <p:cNvSpPr txBox="1">
            <a:spLocks/>
          </p:cNvSpPr>
          <p:nvPr userDrawn="1"/>
        </p:nvSpPr>
        <p:spPr>
          <a:xfrm>
            <a:off x="9594419" y="6272980"/>
            <a:ext cx="1760370" cy="4189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kern="1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202</a:t>
            </a:r>
            <a:r>
              <a:rPr lang="ru-RU" sz="1800" kern="1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4</a:t>
            </a:r>
            <a:r>
              <a:rPr lang="en-US" sz="1800" kern="1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ru-RU" sz="1800" kern="1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год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A1BE4179-A259-41D3-A35C-66CDEFBF2356}"/>
              </a:ext>
            </a:extLst>
          </p:cNvPr>
          <p:cNvSpPr txBox="1">
            <a:spLocks/>
          </p:cNvSpPr>
          <p:nvPr userDrawn="1"/>
        </p:nvSpPr>
        <p:spPr>
          <a:xfrm>
            <a:off x="835546" y="6272980"/>
            <a:ext cx="7472912" cy="4189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Всероссийский инженерный конкурс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0300DD6F-90C7-4CDA-B2F2-3D29AD82C0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5546" y="1633537"/>
            <a:ext cx="4948874" cy="5400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Тема проекта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id="{EE558EE7-AF15-450A-8CDC-710453B2B5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5546" y="2258343"/>
            <a:ext cx="4948874" cy="304801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Фамилия Имя Отчество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4DCF5854-D059-4195-8E07-023DE04A76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5546" y="3276599"/>
            <a:ext cx="4948874" cy="304801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Город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E83AD61D-A7B2-49FF-BC57-1DD602EBD2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5546" y="2647950"/>
            <a:ext cx="4948874" cy="5400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Наименование вуза</a:t>
            </a:r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73F01592-11C6-48BE-BEBA-C517FF7F46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5546" y="3670049"/>
            <a:ext cx="4948874" cy="304801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Email: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4524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лый слайд_пусто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833" y="254682"/>
            <a:ext cx="2007337" cy="524083"/>
          </a:xfrm>
          <a:prstGeom prst="rect">
            <a:avLst/>
          </a:prstGeo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D856CA69-ECB4-4D44-BF51-128717D997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764" y="0"/>
            <a:ext cx="7055318" cy="981778"/>
          </a:xfrm>
          <a:prstGeom prst="rect">
            <a:avLst/>
          </a:prstGeo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16" name="Текст 6">
            <a:extLst>
              <a:ext uri="{FF2B5EF4-FFF2-40B4-BE49-F238E27FC236}">
                <a16:creationId xmlns:a16="http://schemas.microsoft.com/office/drawing/2014/main" id="{EF2B7133-3798-48BD-9554-C21FA6E8CC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9764" y="1221483"/>
            <a:ext cx="5328000" cy="40518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rgbClr val="1A468D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92BBED-4AE2-450E-9014-CCF0A18CBFAA}"/>
              </a:ext>
            </a:extLst>
          </p:cNvPr>
          <p:cNvSpPr txBox="1"/>
          <p:nvPr userDrawn="1"/>
        </p:nvSpPr>
        <p:spPr>
          <a:xfrm>
            <a:off x="10922804" y="6502400"/>
            <a:ext cx="88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8C0BBA5-A3A7-4401-B4AA-CCF1A2E5CC4D}" type="slidenum">
              <a:rPr lang="ru-RU" sz="1400" smtClean="0">
                <a:solidFill>
                  <a:schemeClr val="bg1"/>
                </a:solidFill>
              </a:rPr>
              <a:pPr algn="r"/>
              <a:t>‹#›</a:t>
            </a:fld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CF3D2B62-61A1-40A3-A256-8D3F1E546B1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540566" y="254682"/>
            <a:ext cx="1007239" cy="49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80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лый слайд_колонка и рисуно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833" y="254682"/>
            <a:ext cx="2007337" cy="524083"/>
          </a:xfrm>
          <a:prstGeom prst="rect">
            <a:avLst/>
          </a:prstGeo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D856CA69-ECB4-4D44-BF51-128717D997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764" y="0"/>
            <a:ext cx="7055318" cy="981778"/>
          </a:xfrm>
          <a:prstGeom prst="rect">
            <a:avLst/>
          </a:prstGeo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16" name="Текст 6">
            <a:extLst>
              <a:ext uri="{FF2B5EF4-FFF2-40B4-BE49-F238E27FC236}">
                <a16:creationId xmlns:a16="http://schemas.microsoft.com/office/drawing/2014/main" id="{EF2B7133-3798-48BD-9554-C21FA6E8CC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9764" y="1221483"/>
            <a:ext cx="5501975" cy="40518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rgbClr val="1A468D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Текст 9">
            <a:extLst>
              <a:ext uri="{FF2B5EF4-FFF2-40B4-BE49-F238E27FC236}">
                <a16:creationId xmlns:a16="http://schemas.microsoft.com/office/drawing/2014/main" id="{3A2AB07C-6B49-4477-85E9-64DB38E529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764" y="1703712"/>
            <a:ext cx="5502694" cy="45360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1A468D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algn="l"/>
            <a:r>
              <a:rPr lang="ru-RU" dirty="0"/>
              <a:t>Текст</a:t>
            </a:r>
          </a:p>
        </p:txBody>
      </p:sp>
      <p:sp>
        <p:nvSpPr>
          <p:cNvPr id="19" name="Рисунок 18">
            <a:extLst>
              <a:ext uri="{FF2B5EF4-FFF2-40B4-BE49-F238E27FC236}">
                <a16:creationId xmlns:a16="http://schemas.microsoft.com/office/drawing/2014/main" id="{AE8EC66D-135E-407B-8726-88413FBEA8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19824" y="1220788"/>
            <a:ext cx="5452412" cy="5035550"/>
          </a:xfrm>
          <a:prstGeom prst="rect">
            <a:avLst/>
          </a:prstGeom>
        </p:spPr>
        <p:txBody>
          <a:bodyPr anchor="b" anchorCtr="1"/>
          <a:lstStyle>
            <a:lvl1pPr marL="0" indent="0">
              <a:buNone/>
              <a:defRPr sz="1400"/>
            </a:lvl1pPr>
          </a:lstStyle>
          <a:p>
            <a:endParaRPr lang="ru-RU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E2DD92DB-AF5C-4B09-96BC-77D146B99B9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540566" y="254682"/>
            <a:ext cx="1007239" cy="4990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25CC6C-2D64-425E-BDF2-A1B5E6A13F4E}"/>
              </a:ext>
            </a:extLst>
          </p:cNvPr>
          <p:cNvSpPr txBox="1"/>
          <p:nvPr userDrawn="1"/>
        </p:nvSpPr>
        <p:spPr>
          <a:xfrm>
            <a:off x="10922804" y="6502400"/>
            <a:ext cx="88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8C0BBA5-A3A7-4401-B4AA-CCF1A2E5CC4D}" type="slidenum">
              <a:rPr lang="ru-RU" sz="1400" smtClean="0">
                <a:solidFill>
                  <a:schemeClr val="bg1"/>
                </a:solidFill>
              </a:rPr>
              <a:pPr algn="r"/>
              <a:t>‹#›</a:t>
            </a:fld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017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лый слайд_2 колонк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833" y="254682"/>
            <a:ext cx="2007337" cy="524083"/>
          </a:xfrm>
          <a:prstGeom prst="rect">
            <a:avLst/>
          </a:prstGeo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D856CA69-ECB4-4D44-BF51-128717D997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764" y="0"/>
            <a:ext cx="7055318" cy="981778"/>
          </a:xfrm>
          <a:prstGeom prst="rect">
            <a:avLst/>
          </a:prstGeo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822F64B2-290D-4791-918B-5BF969ED1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9764" y="1221483"/>
            <a:ext cx="5501975" cy="40518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rgbClr val="1A468D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9900466A-0AE9-4EBF-A6BB-D8FDEA244A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764" y="1702744"/>
            <a:ext cx="5502694" cy="45360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1A468D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algn="l"/>
            <a:r>
              <a:rPr lang="ru-RU" dirty="0"/>
              <a:t>Текст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1F0C8795-E30C-4D85-999B-17BE4CC8F4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17168" y="1221483"/>
            <a:ext cx="5455067" cy="40518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rgbClr val="1A468D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8" name="Текст 9">
            <a:extLst>
              <a:ext uri="{FF2B5EF4-FFF2-40B4-BE49-F238E27FC236}">
                <a16:creationId xmlns:a16="http://schemas.microsoft.com/office/drawing/2014/main" id="{5D38CA2B-AF0F-45BA-9AB2-E2E58BB989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7887" y="1702744"/>
            <a:ext cx="5454347" cy="45360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1A468D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algn="l"/>
            <a:r>
              <a:rPr lang="ru-RU" dirty="0"/>
              <a:t>Текст</a:t>
            </a:r>
          </a:p>
        </p:txBody>
      </p:sp>
      <p:pic>
        <p:nvPicPr>
          <p:cNvPr id="16" name="Picture 8">
            <a:extLst>
              <a:ext uri="{FF2B5EF4-FFF2-40B4-BE49-F238E27FC236}">
                <a16:creationId xmlns:a16="http://schemas.microsoft.com/office/drawing/2014/main" id="{94395CBE-E917-48A2-8399-D968DFAD734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540566" y="254682"/>
            <a:ext cx="1007239" cy="4990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7EF542E-5E62-4900-8DFB-C4A3F318FC2D}"/>
              </a:ext>
            </a:extLst>
          </p:cNvPr>
          <p:cNvSpPr txBox="1"/>
          <p:nvPr userDrawn="1"/>
        </p:nvSpPr>
        <p:spPr>
          <a:xfrm>
            <a:off x="10922804" y="6502400"/>
            <a:ext cx="88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8C0BBA5-A3A7-4401-B4AA-CCF1A2E5CC4D}" type="slidenum">
              <a:rPr lang="ru-RU" sz="1400" smtClean="0">
                <a:solidFill>
                  <a:schemeClr val="bg1"/>
                </a:solidFill>
              </a:rPr>
              <a:pPr algn="r"/>
              <a:t>‹#›</a:t>
            </a:fld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54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лый слайд_3 колонк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833" y="254682"/>
            <a:ext cx="2007337" cy="524083"/>
          </a:xfrm>
          <a:prstGeom prst="rect">
            <a:avLst/>
          </a:prstGeo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D856CA69-ECB4-4D44-BF51-128717D997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764" y="0"/>
            <a:ext cx="7055318" cy="981778"/>
          </a:xfrm>
          <a:prstGeom prst="rect">
            <a:avLst/>
          </a:prstGeo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822F64B2-290D-4791-918B-5BF969ED1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9764" y="1221483"/>
            <a:ext cx="3600000" cy="40518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rgbClr val="1A468D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9900466A-0AE9-4EBF-A6BB-D8FDEA244A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764" y="1712368"/>
            <a:ext cx="3600000" cy="45360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1A468D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algn="l"/>
            <a:r>
              <a:rPr lang="ru-RU" dirty="0"/>
              <a:t>Текст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id="{C6693F5D-1E86-4510-88C2-00B18EC738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96000" y="1221483"/>
            <a:ext cx="3600000" cy="40518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rgbClr val="1A468D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6B087493-B8E8-40C9-A124-9D30A067F6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96000" y="1712368"/>
            <a:ext cx="3600000" cy="45360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1A468D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algn="l"/>
            <a:r>
              <a:rPr lang="ru-RU" dirty="0"/>
              <a:t>Текст</a:t>
            </a:r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D96285C0-80DE-46E7-9A9A-BE488E924B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2238" y="1221483"/>
            <a:ext cx="3600000" cy="40518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rgbClr val="1A468D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Текст 9">
            <a:extLst>
              <a:ext uri="{FF2B5EF4-FFF2-40B4-BE49-F238E27FC236}">
                <a16:creationId xmlns:a16="http://schemas.microsoft.com/office/drawing/2014/main" id="{392BD8BF-72E9-4428-97DD-B1885252FA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2957" y="1712368"/>
            <a:ext cx="3600000" cy="45360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1A468D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algn="l"/>
            <a:r>
              <a:rPr lang="ru-RU" dirty="0"/>
              <a:t>Текст</a:t>
            </a:r>
          </a:p>
        </p:txBody>
      </p:sp>
      <p:pic>
        <p:nvPicPr>
          <p:cNvPr id="18" name="Picture 8">
            <a:extLst>
              <a:ext uri="{FF2B5EF4-FFF2-40B4-BE49-F238E27FC236}">
                <a16:creationId xmlns:a16="http://schemas.microsoft.com/office/drawing/2014/main" id="{35BB0F49-4C73-4AEA-A501-2E32124E21B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540566" y="254682"/>
            <a:ext cx="1007239" cy="49908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DFA6905-FD12-4A67-89C2-2B30002EF613}"/>
              </a:ext>
            </a:extLst>
          </p:cNvPr>
          <p:cNvSpPr txBox="1"/>
          <p:nvPr userDrawn="1"/>
        </p:nvSpPr>
        <p:spPr>
          <a:xfrm>
            <a:off x="10922804" y="6502400"/>
            <a:ext cx="88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8C0BBA5-A3A7-4401-B4AA-CCF1A2E5CC4D}" type="slidenum">
              <a:rPr lang="ru-RU" sz="1400" smtClean="0">
                <a:solidFill>
                  <a:schemeClr val="bg1"/>
                </a:solidFill>
              </a:rPr>
              <a:pPr algn="r"/>
              <a:t>‹#›</a:t>
            </a:fld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185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иний слайд_пусто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833" y="254682"/>
            <a:ext cx="2007337" cy="524083"/>
          </a:xfrm>
          <a:prstGeom prst="rect">
            <a:avLst/>
          </a:prstGeom>
        </p:spPr>
      </p:pic>
      <p:sp>
        <p:nvSpPr>
          <p:cNvPr id="3" name="Заголовок 8">
            <a:extLst>
              <a:ext uri="{FF2B5EF4-FFF2-40B4-BE49-F238E27FC236}">
                <a16:creationId xmlns:a16="http://schemas.microsoft.com/office/drawing/2014/main" id="{254AC82E-E44A-4E49-B7AD-416EBFFEEC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764" y="0"/>
            <a:ext cx="7055318" cy="981778"/>
          </a:xfrm>
          <a:prstGeom prst="rect">
            <a:avLst/>
          </a:prstGeo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6C1AD932-0DF2-4F9D-B801-D1B14D192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9764" y="1221483"/>
            <a:ext cx="5486399" cy="40518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F5C78546-CAC3-4CA8-B85B-9B769BE6DE6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540566" y="254682"/>
            <a:ext cx="1007239" cy="4990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3B7B12-85A2-41DD-A990-A5964AEF276F}"/>
              </a:ext>
            </a:extLst>
          </p:cNvPr>
          <p:cNvSpPr txBox="1"/>
          <p:nvPr userDrawn="1"/>
        </p:nvSpPr>
        <p:spPr>
          <a:xfrm>
            <a:off x="10922804" y="6502400"/>
            <a:ext cx="88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8C0BBA5-A3A7-4401-B4AA-CCF1A2E5CC4D}" type="slidenum">
              <a:rPr lang="ru-RU" sz="1400" smtClean="0">
                <a:solidFill>
                  <a:schemeClr val="bg1"/>
                </a:solidFill>
              </a:rPr>
              <a:pPr algn="r"/>
              <a:t>‹#›</a:t>
            </a:fld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487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иний слайд_колонка и рисуно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833" y="254682"/>
            <a:ext cx="2007337" cy="524083"/>
          </a:xfrm>
          <a:prstGeom prst="rect">
            <a:avLst/>
          </a:prstGeom>
        </p:spPr>
      </p:pic>
      <p:sp>
        <p:nvSpPr>
          <p:cNvPr id="3" name="Заголовок 8">
            <a:extLst>
              <a:ext uri="{FF2B5EF4-FFF2-40B4-BE49-F238E27FC236}">
                <a16:creationId xmlns:a16="http://schemas.microsoft.com/office/drawing/2014/main" id="{254AC82E-E44A-4E49-B7AD-416EBFFEEC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764" y="0"/>
            <a:ext cx="7055318" cy="981778"/>
          </a:xfrm>
          <a:prstGeom prst="rect">
            <a:avLst/>
          </a:prstGeo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6C1AD932-0DF2-4F9D-B801-D1B14D192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9764" y="1221483"/>
            <a:ext cx="5486399" cy="40518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CF8C805C-DE97-4647-A33D-C4657135DA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114" y="1720338"/>
            <a:ext cx="5486399" cy="45360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algn="l"/>
            <a:r>
              <a:rPr lang="ru-RU" dirty="0"/>
              <a:t>Текст</a:t>
            </a:r>
          </a:p>
        </p:txBody>
      </p:sp>
      <p:sp>
        <p:nvSpPr>
          <p:cNvPr id="11" name="Рисунок 18">
            <a:extLst>
              <a:ext uri="{FF2B5EF4-FFF2-40B4-BE49-F238E27FC236}">
                <a16:creationId xmlns:a16="http://schemas.microsoft.com/office/drawing/2014/main" id="{4B34B038-383A-47AE-B598-3853C94033E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8668" y="1220788"/>
            <a:ext cx="5486399" cy="5035550"/>
          </a:xfrm>
          <a:prstGeom prst="rect">
            <a:avLst/>
          </a:prstGeom>
        </p:spPr>
        <p:txBody>
          <a:bodyPr anchor="b" anchorCtr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F31B65-F902-4E9C-8C36-FAA17D199D0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540566" y="254682"/>
            <a:ext cx="1007239" cy="4990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992ED4-D7B8-4763-BB4E-9F6FDDF4CC23}"/>
              </a:ext>
            </a:extLst>
          </p:cNvPr>
          <p:cNvSpPr txBox="1"/>
          <p:nvPr userDrawn="1"/>
        </p:nvSpPr>
        <p:spPr>
          <a:xfrm>
            <a:off x="10922804" y="6502400"/>
            <a:ext cx="88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8C0BBA5-A3A7-4401-B4AA-CCF1A2E5CC4D}" type="slidenum">
              <a:rPr lang="ru-RU" sz="1400" smtClean="0">
                <a:solidFill>
                  <a:schemeClr val="bg1"/>
                </a:solidFill>
              </a:rPr>
              <a:pPr algn="r"/>
              <a:t>‹#›</a:t>
            </a:fld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515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иний слайд_2 колонк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833" y="254682"/>
            <a:ext cx="2007337" cy="524083"/>
          </a:xfrm>
          <a:prstGeom prst="rect">
            <a:avLst/>
          </a:prstGeo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D856CA69-ECB4-4D44-BF51-128717D997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764" y="0"/>
            <a:ext cx="7055318" cy="981778"/>
          </a:xfrm>
          <a:prstGeom prst="rect">
            <a:avLst/>
          </a:prstGeo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822F64B2-290D-4791-918B-5BF969ED1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9764" y="1221483"/>
            <a:ext cx="5501975" cy="40518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9900466A-0AE9-4EBF-A6BB-D8FDEA244A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764" y="1721994"/>
            <a:ext cx="5502694" cy="45360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algn="l"/>
            <a:r>
              <a:rPr lang="ru-RU" dirty="0"/>
              <a:t>Текст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1F0C8795-E30C-4D85-999B-17BE4CC8F4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17169" y="1221483"/>
            <a:ext cx="5454348" cy="40518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8" name="Текст 9">
            <a:extLst>
              <a:ext uri="{FF2B5EF4-FFF2-40B4-BE49-F238E27FC236}">
                <a16:creationId xmlns:a16="http://schemas.microsoft.com/office/drawing/2014/main" id="{5D38CA2B-AF0F-45BA-9AB2-E2E58BB989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7888" y="1721994"/>
            <a:ext cx="5454348" cy="45360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algn="l"/>
            <a:r>
              <a:rPr lang="ru-RU" dirty="0"/>
              <a:t>Текст</a:t>
            </a:r>
          </a:p>
        </p:txBody>
      </p:sp>
      <p:pic>
        <p:nvPicPr>
          <p:cNvPr id="16" name="Picture 8">
            <a:extLst>
              <a:ext uri="{FF2B5EF4-FFF2-40B4-BE49-F238E27FC236}">
                <a16:creationId xmlns:a16="http://schemas.microsoft.com/office/drawing/2014/main" id="{CA6F7E49-A566-4481-9C88-0010F1F83F7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540566" y="254682"/>
            <a:ext cx="1007239" cy="4990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15162D-14CE-4563-8774-13F802CBAFCB}"/>
              </a:ext>
            </a:extLst>
          </p:cNvPr>
          <p:cNvSpPr txBox="1"/>
          <p:nvPr userDrawn="1"/>
        </p:nvSpPr>
        <p:spPr>
          <a:xfrm>
            <a:off x="10922804" y="6502400"/>
            <a:ext cx="88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8C0BBA5-A3A7-4401-B4AA-CCF1A2E5CC4D}" type="slidenum">
              <a:rPr lang="ru-RU" sz="1400" smtClean="0">
                <a:solidFill>
                  <a:schemeClr val="bg1"/>
                </a:solidFill>
              </a:rPr>
              <a:pPr algn="r"/>
              <a:t>‹#›</a:t>
            </a:fld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406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иний слайд_3 колонк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833" y="254682"/>
            <a:ext cx="2007337" cy="524083"/>
          </a:xfrm>
          <a:prstGeom prst="rect">
            <a:avLst/>
          </a:prstGeo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D856CA69-ECB4-4D44-BF51-128717D997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764" y="0"/>
            <a:ext cx="7055318" cy="981778"/>
          </a:xfrm>
          <a:prstGeom prst="rect">
            <a:avLst/>
          </a:prstGeo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822F64B2-290D-4791-918B-5BF969ED1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9764" y="1221483"/>
            <a:ext cx="3600000" cy="40518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9900466A-0AE9-4EBF-A6BB-D8FDEA244A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0483" y="1721994"/>
            <a:ext cx="3600000" cy="45360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algn="l"/>
            <a:r>
              <a:rPr lang="ru-RU" dirty="0"/>
              <a:t>Текст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id="{C6693F5D-1E86-4510-88C2-00B18EC738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96000" y="1221483"/>
            <a:ext cx="3600000" cy="40518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6B087493-B8E8-40C9-A124-9D30A067F6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96000" y="1721994"/>
            <a:ext cx="3600000" cy="45360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algn="l"/>
            <a:r>
              <a:rPr lang="ru-RU" dirty="0"/>
              <a:t>Текст</a:t>
            </a:r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D96285C0-80DE-46E7-9A9A-BE488E924B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0798" y="1221483"/>
            <a:ext cx="3600000" cy="40518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Текст 9">
            <a:extLst>
              <a:ext uri="{FF2B5EF4-FFF2-40B4-BE49-F238E27FC236}">
                <a16:creationId xmlns:a16="http://schemas.microsoft.com/office/drawing/2014/main" id="{392BD8BF-72E9-4428-97DD-B1885252FA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1517" y="1721994"/>
            <a:ext cx="3600000" cy="45360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algn="l"/>
            <a:r>
              <a:rPr lang="ru-RU" dirty="0"/>
              <a:t>Текст</a:t>
            </a:r>
          </a:p>
        </p:txBody>
      </p:sp>
      <p:pic>
        <p:nvPicPr>
          <p:cNvPr id="21" name="Picture 8">
            <a:extLst>
              <a:ext uri="{FF2B5EF4-FFF2-40B4-BE49-F238E27FC236}">
                <a16:creationId xmlns:a16="http://schemas.microsoft.com/office/drawing/2014/main" id="{6BD9029C-5108-4AF3-A1F7-8AFE00FB10F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540566" y="254682"/>
            <a:ext cx="1007239" cy="49908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F9D558F-4713-4605-B399-464201D0AF4C}"/>
              </a:ext>
            </a:extLst>
          </p:cNvPr>
          <p:cNvSpPr txBox="1"/>
          <p:nvPr userDrawn="1"/>
        </p:nvSpPr>
        <p:spPr>
          <a:xfrm>
            <a:off x="10922804" y="6502400"/>
            <a:ext cx="88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8C0BBA5-A3A7-4401-B4AA-CCF1A2E5CC4D}" type="slidenum">
              <a:rPr lang="ru-RU" sz="1400" smtClean="0">
                <a:solidFill>
                  <a:schemeClr val="bg1"/>
                </a:solidFill>
              </a:rPr>
              <a:pPr algn="r"/>
              <a:t>‹#›</a:t>
            </a:fld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572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0611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7" r:id="rId2"/>
    <p:sldLayoutId id="2147483649" r:id="rId3"/>
    <p:sldLayoutId id="2147483653" r:id="rId4"/>
    <p:sldLayoutId id="2147483654" r:id="rId5"/>
    <p:sldLayoutId id="2147483658" r:id="rId6"/>
    <p:sldLayoutId id="2147483650" r:id="rId7"/>
    <p:sldLayoutId id="2147483655" r:id="rId8"/>
    <p:sldLayoutId id="2147483656" r:id="rId9"/>
    <p:sldLayoutId id="2147483652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11">
            <a:extLst>
              <a:ext uri="{FF2B5EF4-FFF2-40B4-BE49-F238E27FC236}">
                <a16:creationId xmlns:a16="http://schemas.microsoft.com/office/drawing/2014/main" id="{7862BB38-267B-4EF8-A6DC-AC29C4A151DA}"/>
              </a:ext>
            </a:extLst>
          </p:cNvPr>
          <p:cNvSpPr txBox="1">
            <a:spLocks/>
          </p:cNvSpPr>
          <p:nvPr/>
        </p:nvSpPr>
        <p:spPr>
          <a:xfrm>
            <a:off x="800100" y="3429000"/>
            <a:ext cx="4445000" cy="22780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2000" dirty="0">
                <a:solidFill>
                  <a:schemeClr val="bg1"/>
                </a:solidFill>
              </a:rPr>
              <a:t>Система управления движением мобильного робота с помощью жестов рук</a:t>
            </a: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</a:rPr>
              <a:t>Обухова Анастасия Михайловна</a:t>
            </a:r>
          </a:p>
          <a:p>
            <a:pPr marL="0" indent="0">
              <a:buNone/>
            </a:pPr>
            <a:endParaRPr lang="ru-RU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</a:rPr>
              <a:t>РТУ МИРЭА</a:t>
            </a:r>
          </a:p>
        </p:txBody>
      </p:sp>
    </p:spTree>
    <p:extLst>
      <p:ext uri="{BB962C8B-B14F-4D97-AF65-F5344CB8AC3E}">
        <p14:creationId xmlns:p14="http://schemas.microsoft.com/office/powerpoint/2010/main" val="473747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F55F4DA6-9028-4545-82AA-A50889F761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6685" y="1013185"/>
            <a:ext cx="8857218" cy="405186"/>
          </a:xfrm>
        </p:spPr>
        <p:txBody>
          <a:bodyPr/>
          <a:lstStyle/>
          <a:p>
            <a:r>
              <a:rPr lang="ru-RU" dirty="0"/>
              <a:t>Основные технологии управления с помощью жестикуляции</a:t>
            </a: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C71EE4E-0F40-4112-ADFB-8AEFEF48A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64" y="147144"/>
            <a:ext cx="7055318" cy="657744"/>
          </a:xfrm>
        </p:spPr>
        <p:txBody>
          <a:bodyPr/>
          <a:lstStyle/>
          <a:p>
            <a:r>
              <a:rPr lang="ru-RU" dirty="0"/>
              <a:t>Актуальность работы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B10B162-4F68-1B4B-BD4F-49DE050FE08E}"/>
              </a:ext>
            </a:extLst>
          </p:cNvPr>
          <p:cNvSpPr/>
          <p:nvPr/>
        </p:nvSpPr>
        <p:spPr>
          <a:xfrm>
            <a:off x="696685" y="1323252"/>
            <a:ext cx="10978243" cy="5057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Calibri" panose="020F0502020204030204" pitchFamily="34" charset="0"/>
              </a:rPr>
              <a:t>Управление роботами с помощью жестов становится всё более актуальным, поскольку оно улучшает взаимодействие человека и робота, предоставляя пользователям интуитивно понятные и естественные методы общения с роботами. Этот подход использует технологии компьютерного зрения и распознавания жестов, делая робототехнические системы более доступными и эффективными в различных областях применения.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2000" b="1" dirty="0">
                <a:solidFill>
                  <a:srgbClr val="1A468D"/>
                </a:solidFill>
              </a:rPr>
              <a:t>Интуитивное взаимодействие</a:t>
            </a:r>
          </a:p>
          <a:p>
            <a:pPr algn="just"/>
            <a:r>
              <a:rPr lang="ru-RU" dirty="0">
                <a:latin typeface="Calibri" panose="020F0502020204030204" pitchFamily="34" charset="0"/>
              </a:rPr>
              <a:t>Системы управления на основе жестов позволяют пользователям управлять роботами с помощью простых движений рук, что соответствует естественным методам человеческого общения (</a:t>
            </a:r>
            <a:r>
              <a:rPr lang="ru-RU" dirty="0" err="1">
                <a:latin typeface="Calibri" panose="020F0502020204030204" pitchFamily="34" charset="0"/>
              </a:rPr>
              <a:t>Sara</a:t>
            </a:r>
            <a:r>
              <a:rPr lang="ru-RU" dirty="0">
                <a:latin typeface="Calibri" panose="020F0502020204030204" pitchFamily="34" charset="0"/>
              </a:rPr>
              <a:t>, 2024) (</a:t>
            </a:r>
            <a:r>
              <a:rPr lang="ru-RU" dirty="0" err="1">
                <a:latin typeface="Calibri" panose="020F0502020204030204" pitchFamily="34" charset="0"/>
              </a:rPr>
              <a:t>Janwe</a:t>
            </a:r>
            <a:r>
              <a:rPr lang="ru-RU" dirty="0">
                <a:latin typeface="Calibri" panose="020F0502020204030204" pitchFamily="34" charset="0"/>
              </a:rPr>
              <a:t>, 2023</a:t>
            </a:r>
            <a:r>
              <a:rPr lang="ru-RU" dirty="0"/>
              <a:t>).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2000" b="1" dirty="0">
                <a:solidFill>
                  <a:srgbClr val="1A468D"/>
                </a:solidFill>
              </a:rPr>
              <a:t>Эффективность и сокращение ошибок в производственных задачах</a:t>
            </a:r>
          </a:p>
          <a:p>
            <a:pPr algn="just"/>
            <a:r>
              <a:rPr lang="ru-RU" dirty="0">
                <a:latin typeface="Calibri" panose="020F0502020204030204" pitchFamily="34" charset="0"/>
              </a:rPr>
              <a:t>Управление жестами позволяет значительно сократить время программирования и ошибки операторов: исследования показали, что по сравнению с традиционными методами потери времени сокращаются до 70 % (</a:t>
            </a:r>
            <a:r>
              <a:rPr lang="ru-RU" dirty="0" err="1">
                <a:latin typeface="Calibri" panose="020F0502020204030204" pitchFamily="34" charset="0"/>
              </a:rPr>
              <a:t>Andrusyshyn</a:t>
            </a:r>
            <a:r>
              <a:rPr lang="ru-RU" dirty="0">
                <a:latin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</a:rPr>
              <a:t>et</a:t>
            </a:r>
            <a:r>
              <a:rPr lang="ru-RU" dirty="0">
                <a:latin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</a:rPr>
              <a:t>al</a:t>
            </a:r>
            <a:r>
              <a:rPr lang="ru-RU" dirty="0">
                <a:latin typeface="Calibri" panose="020F0502020204030204" pitchFamily="34" charset="0"/>
              </a:rPr>
              <a:t>., 2024).</a:t>
            </a:r>
          </a:p>
          <a:p>
            <a:pPr algn="just"/>
            <a:r>
              <a:rPr lang="ru-RU" dirty="0">
                <a:latin typeface="Calibri" panose="020F0502020204030204" pitchFamily="34" charset="0"/>
              </a:rPr>
              <a:t>Возможность программировать роботов с помощью жестов упрощает кривую обучения для операторов, делая робототехнику более доступной (</a:t>
            </a:r>
            <a:r>
              <a:rPr lang="ru-RU" dirty="0" err="1">
                <a:latin typeface="Calibri" panose="020F0502020204030204" pitchFamily="34" charset="0"/>
              </a:rPr>
              <a:t>Andrusyshyn</a:t>
            </a:r>
            <a:r>
              <a:rPr lang="ru-RU" dirty="0">
                <a:latin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</a:rPr>
              <a:t>et</a:t>
            </a:r>
            <a:r>
              <a:rPr lang="ru-RU" dirty="0">
                <a:latin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</a:rPr>
              <a:t>al</a:t>
            </a:r>
            <a:r>
              <a:rPr lang="ru-RU" dirty="0">
                <a:latin typeface="Calibri" panose="020F0502020204030204" pitchFamily="34" charset="0"/>
              </a:rPr>
              <a:t>., 2024).</a:t>
            </a:r>
          </a:p>
          <a:p>
            <a:pPr algn="just"/>
            <a:endParaRPr lang="ru-RU" dirty="0"/>
          </a:p>
          <a:p>
            <a:pPr algn="just"/>
            <a:endParaRPr lang="ru-RU" dirty="0"/>
          </a:p>
          <a:p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EB5995AA-D4EE-7C40-B558-3D1510803F9D}"/>
              </a:ext>
            </a:extLst>
          </p:cNvPr>
          <p:cNvSpPr txBox="1">
            <a:spLocks/>
          </p:cNvSpPr>
          <p:nvPr/>
        </p:nvSpPr>
        <p:spPr>
          <a:xfrm>
            <a:off x="-201949" y="918066"/>
            <a:ext cx="8384252" cy="40518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b="1" kern="1200">
                <a:solidFill>
                  <a:srgbClr val="1A468D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3831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4AE5AA-1EF9-D444-93E4-3BF538B9E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60886B2-2894-2C47-B6E3-685A94D806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err="1"/>
              <a:t>Инклюзивность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E82A2A2-A857-074B-82CE-53700B4343F4}"/>
              </a:ext>
            </a:extLst>
          </p:cNvPr>
          <p:cNvSpPr/>
          <p:nvPr/>
        </p:nvSpPr>
        <p:spPr>
          <a:xfrm>
            <a:off x="519764" y="1626669"/>
            <a:ext cx="11257077" cy="3821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Calibri" panose="020F0502020204030204" pitchFamily="34" charset="0"/>
              </a:rPr>
              <a:t>Роботы, управляемые жестами, находят разнообразное применение, включая вспомогательные технологии для инвалидов, промышленную автоматизацию и образовательные инструменты (</a:t>
            </a:r>
            <a:r>
              <a:rPr lang="ru-RU" dirty="0" err="1">
                <a:latin typeface="Calibri" panose="020F0502020204030204" pitchFamily="34" charset="0"/>
              </a:rPr>
              <a:t>Sara</a:t>
            </a:r>
            <a:r>
              <a:rPr lang="ru-RU" dirty="0">
                <a:latin typeface="Calibri" panose="020F0502020204030204" pitchFamily="34" charset="0"/>
              </a:rPr>
              <a:t>, 2024) (</a:t>
            </a:r>
            <a:r>
              <a:rPr lang="ru-RU" dirty="0" err="1">
                <a:latin typeface="Calibri" panose="020F0502020204030204" pitchFamily="34" charset="0"/>
              </a:rPr>
              <a:t>Janwe</a:t>
            </a:r>
            <a:r>
              <a:rPr lang="ru-RU" dirty="0">
                <a:latin typeface="Calibri" panose="020F0502020204030204" pitchFamily="34" charset="0"/>
              </a:rPr>
              <a:t>, 2023).</a:t>
            </a:r>
          </a:p>
          <a:p>
            <a:pPr algn="just"/>
            <a:r>
              <a:rPr lang="ru-RU" dirty="0">
                <a:latin typeface="Calibri" panose="020F0502020204030204" pitchFamily="34" charset="0"/>
              </a:rPr>
              <a:t>Адаптивность систем распознавания жестов позволяет интегрировать их в различные области, повышая удобство использования и эффективность работы (</a:t>
            </a:r>
            <a:r>
              <a:rPr lang="ru-RU" dirty="0" err="1">
                <a:latin typeface="Calibri" panose="020F0502020204030204" pitchFamily="34" charset="0"/>
              </a:rPr>
              <a:t>Chen</a:t>
            </a:r>
            <a:r>
              <a:rPr lang="ru-RU" dirty="0">
                <a:latin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</a:rPr>
              <a:t>et</a:t>
            </a:r>
            <a:r>
              <a:rPr lang="ru-RU" dirty="0">
                <a:latin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</a:rPr>
              <a:t>al</a:t>
            </a:r>
            <a:r>
              <a:rPr lang="ru-RU" dirty="0">
                <a:latin typeface="Calibri" panose="020F0502020204030204" pitchFamily="34" charset="0"/>
              </a:rPr>
              <a:t>., 2024).</a:t>
            </a:r>
          </a:p>
          <a:p>
            <a:pPr algn="just"/>
            <a:endParaRPr lang="ru-RU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2000" b="1" dirty="0">
                <a:solidFill>
                  <a:srgbClr val="1A468D"/>
                </a:solidFill>
              </a:rPr>
              <a:t>Недостатки подхода</a:t>
            </a:r>
            <a:endParaRPr lang="ru-RU" dirty="0">
              <a:latin typeface="Calibri" panose="020F0502020204030204" pitchFamily="34" charset="0"/>
            </a:endParaRPr>
          </a:p>
          <a:p>
            <a:pPr algn="just"/>
            <a:r>
              <a:rPr lang="ru-RU" dirty="0">
                <a:latin typeface="Calibri" panose="020F0502020204030204" pitchFamily="34" charset="0"/>
              </a:rPr>
              <a:t>Несмотря на то, что управление с помощью жестов обладает многочисленными преимуществами, такие проблемы, как сложность распознавания жестов и ограниченный словарный запас, остаются, что требует постоянных исследований и разработок для оптимизации этих систем для более широкого использования.</a:t>
            </a:r>
          </a:p>
          <a:p>
            <a:pPr algn="just"/>
            <a:endParaRPr lang="ru-RU" dirty="0">
              <a:latin typeface="Calibri" panose="020F0502020204030204" pitchFamily="34" charset="0"/>
            </a:endParaRPr>
          </a:p>
          <a:p>
            <a:pPr algn="just"/>
            <a:r>
              <a:rPr lang="ru-RU" dirty="0">
                <a:latin typeface="Calibri" panose="020F0502020204030204" pitchFamily="34" charset="0"/>
              </a:rPr>
              <a:t>В результатах ВКР  планируется исследовать данный аспект более детально, выявить слабые места такого подхода и найти ключевые решения.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0720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B4CE4CF5-E884-4CEC-A7C8-FE5BF9C5A0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764" y="1221483"/>
            <a:ext cx="5334497" cy="405186"/>
          </a:xfrm>
        </p:spPr>
        <p:txBody>
          <a:bodyPr/>
          <a:lstStyle/>
          <a:p>
            <a:r>
              <a:rPr lang="ru-RU" dirty="0"/>
              <a:t>Алгоритмы компьютерного зрения</a:t>
            </a:r>
          </a:p>
        </p:txBody>
      </p:sp>
      <p:sp>
        <p:nvSpPr>
          <p:cNvPr id="8" name="Рисунок 6">
            <a:extLst>
              <a:ext uri="{FF2B5EF4-FFF2-40B4-BE49-F238E27FC236}">
                <a16:creationId xmlns:a16="http://schemas.microsoft.com/office/drawing/2014/main" id="{A88A26CD-5898-4F1E-8DA7-F6EF30F48F4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37738" y="1766174"/>
            <a:ext cx="5334498" cy="4376932"/>
          </a:xfrm>
        </p:spPr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id="{B0715760-7422-45EB-8CBE-31C8A2B799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9764" y="1766174"/>
            <a:ext cx="5334498" cy="4376932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</a:rPr>
              <a:t>Был модифицирован алгоритм распознавания жестов для мобильного колёсного робота. Написан и протестирован скрипт на языке 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</a:rPr>
              <a:t>Python.</a:t>
            </a:r>
            <a:endParaRPr lang="ru-RU" sz="18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</a:rPr>
              <a:t>Были разработана «суставная» модель распознавания. Были изучены особенности: динамика большого пальца, определение разогнутых и согнутых пальцев и т.д.</a:t>
            </a:r>
          </a:p>
        </p:txBody>
      </p:sp>
      <p:sp>
        <p:nvSpPr>
          <p:cNvPr id="10" name="Заголовок 5">
            <a:extLst>
              <a:ext uri="{FF2B5EF4-FFF2-40B4-BE49-F238E27FC236}">
                <a16:creationId xmlns:a16="http://schemas.microsoft.com/office/drawing/2014/main" id="{3C71EE4E-0F40-4112-ADFB-8AEFEF48A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64" y="147144"/>
            <a:ext cx="7055318" cy="657744"/>
          </a:xfrm>
        </p:spPr>
        <p:txBody>
          <a:bodyPr/>
          <a:lstStyle/>
          <a:p>
            <a:r>
              <a:rPr lang="ru-RU" dirty="0"/>
              <a:t>Текущие результаты работы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C355094-C25D-E049-BE00-915270F613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39817" y="2027102"/>
            <a:ext cx="4530339" cy="3622584"/>
          </a:xfrm>
          <a:prstGeom prst="rect">
            <a:avLst/>
          </a:prstGeom>
        </p:spPr>
      </p:pic>
      <p:sp>
        <p:nvSpPr>
          <p:cNvPr id="9" name="Текст 4">
            <a:extLst>
              <a:ext uri="{FF2B5EF4-FFF2-40B4-BE49-F238E27FC236}">
                <a16:creationId xmlns:a16="http://schemas.microsoft.com/office/drawing/2014/main" id="{902C219F-DC0B-0241-BAD7-742DD1EC30F2}"/>
              </a:ext>
            </a:extLst>
          </p:cNvPr>
          <p:cNvSpPr txBox="1">
            <a:spLocks/>
          </p:cNvSpPr>
          <p:nvPr/>
        </p:nvSpPr>
        <p:spPr>
          <a:xfrm>
            <a:off x="6217168" y="1221483"/>
            <a:ext cx="5455067" cy="405186"/>
          </a:xfrm>
          <a:prstGeom prst="rect">
            <a:avLst/>
          </a:prstGeom>
        </p:spPr>
        <p:txBody>
          <a:bodyPr anchor="b" anchorCtr="1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>
                <a:solidFill>
                  <a:srgbClr val="1A468D"/>
                </a:solidFill>
              </a:rPr>
              <a:t>Результат</a:t>
            </a:r>
          </a:p>
        </p:txBody>
      </p:sp>
    </p:spTree>
    <p:extLst>
      <p:ext uri="{BB962C8B-B14F-4D97-AF65-F5344CB8AC3E}">
        <p14:creationId xmlns:p14="http://schemas.microsoft.com/office/powerpoint/2010/main" val="1926168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>
            <a:extLst>
              <a:ext uri="{FF2B5EF4-FFF2-40B4-BE49-F238E27FC236}">
                <a16:creationId xmlns:a16="http://schemas.microsoft.com/office/drawing/2014/main" id="{71ACD7CE-8053-445F-9CFC-EB84FFEA9C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764" y="1221483"/>
            <a:ext cx="5334498" cy="405186"/>
          </a:xfrm>
        </p:spPr>
        <p:txBody>
          <a:bodyPr/>
          <a:lstStyle/>
          <a:p>
            <a:r>
              <a:rPr lang="ru-RU" dirty="0"/>
              <a:t>Выбор и обоснование аппаратного обеспечения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0A5090A8-2FFA-469F-BBCE-5E36DE948C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45142" y="1221483"/>
            <a:ext cx="5334498" cy="405186"/>
          </a:xfrm>
        </p:spPr>
        <p:txBody>
          <a:bodyPr/>
          <a:lstStyle/>
          <a:p>
            <a:r>
              <a:rPr lang="ru-RU" dirty="0"/>
              <a:t>Результат </a:t>
            </a:r>
          </a:p>
        </p:txBody>
      </p:sp>
      <p:sp>
        <p:nvSpPr>
          <p:cNvPr id="8" name="Текст 5">
            <a:extLst>
              <a:ext uri="{FF2B5EF4-FFF2-40B4-BE49-F238E27FC236}">
                <a16:creationId xmlns:a16="http://schemas.microsoft.com/office/drawing/2014/main" id="{B0715760-7422-45EB-8CBE-31C8A2B799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9764" y="1766174"/>
            <a:ext cx="5334498" cy="437693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</a:rPr>
              <a:t>Был подготовлен макет устройства на базе 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</a:rPr>
              <a:t>Arduino NANO.</a:t>
            </a:r>
          </a:p>
          <a:p>
            <a:pPr algn="just">
              <a:lnSpc>
                <a:spcPct val="150000"/>
              </a:lnSpc>
            </a:pP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</a:rPr>
              <a:t>Устройство будет использоваться для управления исполнительными механизмами мобильного робота.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id="{B0715760-7422-45EB-8CBE-31C8A2B799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45142" y="1766174"/>
            <a:ext cx="5334498" cy="4376932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3" name="Заголовок 5">
            <a:extLst>
              <a:ext uri="{FF2B5EF4-FFF2-40B4-BE49-F238E27FC236}">
                <a16:creationId xmlns:a16="http://schemas.microsoft.com/office/drawing/2014/main" id="{3C71EE4E-0F40-4112-ADFB-8AEFEF48A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64" y="147144"/>
            <a:ext cx="7055318" cy="657744"/>
          </a:xfrm>
        </p:spPr>
        <p:txBody>
          <a:bodyPr/>
          <a:lstStyle/>
          <a:p>
            <a:r>
              <a:rPr lang="ru-RU" dirty="0"/>
              <a:t>Текущие результаты работы</a:t>
            </a: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A49CB501-6A72-6E42-B817-27257DB9DB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45142" y="1696836"/>
            <a:ext cx="5334498" cy="444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82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730E4F-D13C-F349-A4CB-7DB15F9CE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Текущие результаты работы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E6F60C7-888F-BF48-BCAE-609B1E6446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Сборка и монтаж мобильного колёсного робота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AA1DFD5-C9DF-EE45-9F67-D9BA45E084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just"/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</a:rPr>
              <a:t>Разработана структурная схема мобильного робота, планируется интеграция приводной части управления и модуля принятия решения на базе компьютерного зрения. </a:t>
            </a:r>
          </a:p>
          <a:p>
            <a:pPr algn="just"/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</a:rPr>
              <a:t>В структурной схеме отражены основные элементы управления и сенсоры.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BAD8151-2DB9-614A-8365-529B4CFD51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7EBBD64-BBCC-DA48-AFFF-2A1112A5CF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 </a:t>
            </a:r>
          </a:p>
        </p:txBody>
      </p:sp>
      <p:pic>
        <p:nvPicPr>
          <p:cNvPr id="7" name="Изображение 2">
            <a:extLst>
              <a:ext uri="{FF2B5EF4-FFF2-40B4-BE49-F238E27FC236}">
                <a16:creationId xmlns:a16="http://schemas.microsoft.com/office/drawing/2014/main" id="{81ED05F2-A029-9640-8E14-C67F5EED69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25490" y="1866374"/>
            <a:ext cx="5038422" cy="3982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Изображение 1">
            <a:extLst>
              <a:ext uri="{FF2B5EF4-FFF2-40B4-BE49-F238E27FC236}">
                <a16:creationId xmlns:a16="http://schemas.microsoft.com/office/drawing/2014/main" id="{0A2D0D50-0327-2C4C-B9BF-8482575854B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0878" y="3610302"/>
            <a:ext cx="5226239" cy="2141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9488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93544269-7979-5448-ABB1-F5A6797A4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и задачи ВКР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3FF598D3-8E02-3A44-982C-8D6B738007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763" y="1221483"/>
            <a:ext cx="9633229" cy="717676"/>
          </a:xfrm>
        </p:spPr>
        <p:txBody>
          <a:bodyPr/>
          <a:lstStyle/>
          <a:p>
            <a:r>
              <a:rPr lang="ru-RU" dirty="0"/>
              <a:t>Цель работы – реализация цифрового управления динамикой мобильного робота с помощью жестов.</a:t>
            </a:r>
          </a:p>
          <a:p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00FFC5-E03C-1847-8231-9186846CDC0A}"/>
              </a:ext>
            </a:extLst>
          </p:cNvPr>
          <p:cNvSpPr txBox="1"/>
          <p:nvPr/>
        </p:nvSpPr>
        <p:spPr>
          <a:xfrm>
            <a:off x="519763" y="2178864"/>
            <a:ext cx="107683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Задачи</a:t>
            </a:r>
          </a:p>
          <a:p>
            <a:endParaRPr lang="ru-RU" dirty="0"/>
          </a:p>
          <a:p>
            <a:r>
              <a:rPr lang="ru-RU" dirty="0"/>
              <a:t>1. Построение математической и численной модели мобильного робота. </a:t>
            </a:r>
          </a:p>
          <a:p>
            <a:r>
              <a:rPr lang="ru-RU" dirty="0"/>
              <a:t>2. Синтез регуляторов для управления динамикой мобильного робота.</a:t>
            </a:r>
          </a:p>
          <a:p>
            <a:r>
              <a:rPr lang="ru-RU" dirty="0"/>
              <a:t>3. Сборка и монтаж аппаратной части мобильного робота. Тестирование алгоритмов управления, полученных в среде динамического моделирования.</a:t>
            </a:r>
          </a:p>
          <a:p>
            <a:r>
              <a:rPr lang="ru-RU" dirty="0"/>
              <a:t>4. Разработка алгоритмов компьютерного зрения для распознавания жестов. Привязка алгоритма к управляющим воздействиям на мобильный робот.</a:t>
            </a:r>
          </a:p>
          <a:p>
            <a:r>
              <a:rPr lang="ru-RU" dirty="0"/>
              <a:t>5. Интеграция алгоритмов компьютерного зрения в программно-аппаратный комплекс. Тестирование и отладка. 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2580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екст 16">
            <a:extLst>
              <a:ext uri="{FF2B5EF4-FFF2-40B4-BE49-F238E27FC236}">
                <a16:creationId xmlns:a16="http://schemas.microsoft.com/office/drawing/2014/main" id="{9472852A-76F7-4C94-9F3E-38A9FA4D3A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БЛАГОДАРЮ ЗА ВНИМАНИЕ!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5AC49201-F2AA-4E39-B988-F0577D5BBC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5546" y="1549772"/>
            <a:ext cx="4948874" cy="336579"/>
          </a:xfrm>
        </p:spPr>
        <p:txBody>
          <a:bodyPr/>
          <a:lstStyle/>
          <a:p>
            <a:pPr algn="just"/>
            <a:r>
              <a:rPr lang="ru-RU" dirty="0"/>
              <a:t>Система управления движением мобильного робота с помощью жестов рук</a:t>
            </a:r>
            <a:endParaRPr lang="en-US" dirty="0"/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8377CDFB-EF8B-489A-BCD9-02A4697BA6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5546" y="2089902"/>
            <a:ext cx="4948874" cy="304801"/>
          </a:xfrm>
        </p:spPr>
        <p:txBody>
          <a:bodyPr>
            <a:noAutofit/>
          </a:bodyPr>
          <a:lstStyle/>
          <a:p>
            <a:r>
              <a:rPr lang="ru-RU" dirty="0"/>
              <a:t>Обухова Анастасия Михайловна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8A11B40D-4061-4C12-817A-6FA9313A57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5546" y="2598254"/>
            <a:ext cx="4948874" cy="362115"/>
          </a:xfrm>
        </p:spPr>
        <p:txBody>
          <a:bodyPr/>
          <a:lstStyle/>
          <a:p>
            <a:r>
              <a:rPr lang="ru-RU" dirty="0"/>
              <a:t>РТУ МИРЭА</a:t>
            </a:r>
          </a:p>
        </p:txBody>
      </p:sp>
    </p:spTree>
    <p:extLst>
      <p:ext uri="{BB962C8B-B14F-4D97-AF65-F5344CB8AC3E}">
        <p14:creationId xmlns:p14="http://schemas.microsoft.com/office/powerpoint/2010/main" val="251102954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вик">
      <a:dk1>
        <a:srgbClr val="1A468D"/>
      </a:dk1>
      <a:lt1>
        <a:srgbClr val="FFFFFF"/>
      </a:lt1>
      <a:dk2>
        <a:srgbClr val="1A468D"/>
      </a:dk2>
      <a:lt2>
        <a:srgbClr val="FFFFFF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ВИК_Робото-конд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924</TotalTime>
  <Words>517</Words>
  <Application>Microsoft Macintosh PowerPoint</Application>
  <PresentationFormat>Широкоэкранный</PresentationFormat>
  <Paragraphs>51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Calibri</vt:lpstr>
      <vt:lpstr>Roboto Condensed</vt:lpstr>
      <vt:lpstr>Arial</vt:lpstr>
      <vt:lpstr>Тема Office</vt:lpstr>
      <vt:lpstr>Презентация PowerPoint</vt:lpstr>
      <vt:lpstr>Актуальность работы</vt:lpstr>
      <vt:lpstr>Презентация PowerPoint</vt:lpstr>
      <vt:lpstr>Текущие результаты работы</vt:lpstr>
      <vt:lpstr>Текущие результаты работы</vt:lpstr>
      <vt:lpstr>Текущие результаты работы</vt:lpstr>
      <vt:lpstr>Цель и задачи ВКР</vt:lpstr>
      <vt:lpstr>Презентация PowerPoint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Shizoid</dc:creator>
  <cp:lastModifiedBy>Екатерина Гурьянова</cp:lastModifiedBy>
  <cp:revision>37</cp:revision>
  <dcterms:created xsi:type="dcterms:W3CDTF">2021-10-15T21:48:49Z</dcterms:created>
  <dcterms:modified xsi:type="dcterms:W3CDTF">2024-12-01T17:59:23Z</dcterms:modified>
</cp:coreProperties>
</file>